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61"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B86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75" d="100"/>
          <a:sy n="75" d="100"/>
        </p:scale>
        <p:origin x="4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40B3F7-BD9C-4616-953E-A8621876C586}"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1560930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0B3F7-BD9C-4616-953E-A8621876C586}"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109326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0B3F7-BD9C-4616-953E-A8621876C586}"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361862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40B3F7-BD9C-4616-953E-A8621876C586}"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2591703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40B3F7-BD9C-4616-953E-A8621876C586}"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183944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40B3F7-BD9C-4616-953E-A8621876C586}" type="datetimeFigureOut">
              <a:rPr lang="en-US" smtClean="0"/>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132782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40B3F7-BD9C-4616-953E-A8621876C586}" type="datetimeFigureOut">
              <a:rPr lang="en-US" smtClean="0"/>
              <a:t>6/26/2017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193594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40B3F7-BD9C-4616-953E-A8621876C586}" type="datetimeFigureOut">
              <a:rPr lang="en-US" smtClean="0"/>
              <a:t>6/26/2017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4134309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0B3F7-BD9C-4616-953E-A8621876C586}" type="datetimeFigureOut">
              <a:rPr lang="en-US" smtClean="0"/>
              <a:t>6/26/2017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282679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40B3F7-BD9C-4616-953E-A8621876C586}" type="datetimeFigureOut">
              <a:rPr lang="en-US" smtClean="0"/>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221037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40B3F7-BD9C-4616-953E-A8621876C586}" type="datetimeFigureOut">
              <a:rPr lang="en-US" smtClean="0"/>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08BF4-1722-4E88-8D9C-D203AD73786F}" type="slidenum">
              <a:rPr lang="en-US" smtClean="0"/>
              <a:t>‹#›</a:t>
            </a:fld>
            <a:endParaRPr lang="en-US"/>
          </a:p>
        </p:txBody>
      </p:sp>
    </p:spTree>
    <p:extLst>
      <p:ext uri="{BB962C8B-B14F-4D97-AF65-F5344CB8AC3E}">
        <p14:creationId xmlns:p14="http://schemas.microsoft.com/office/powerpoint/2010/main" val="84942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0B3F7-BD9C-4616-953E-A8621876C586}" type="datetimeFigureOut">
              <a:rPr lang="en-US" smtClean="0"/>
              <a:t>6/26/2017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08BF4-1722-4E88-8D9C-D203AD73786F}" type="slidenum">
              <a:rPr lang="en-US" smtClean="0"/>
              <a:t>‹#›</a:t>
            </a:fld>
            <a:endParaRPr lang="en-US"/>
          </a:p>
        </p:txBody>
      </p:sp>
    </p:spTree>
    <p:extLst>
      <p:ext uri="{BB962C8B-B14F-4D97-AF65-F5344CB8AC3E}">
        <p14:creationId xmlns:p14="http://schemas.microsoft.com/office/powerpoint/2010/main" val="3235664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60CB-7A37-450A-ADDA-3A89A7E73008}"/>
              </a:ext>
            </a:extLst>
          </p:cNvPr>
          <p:cNvSpPr>
            <a:spLocks noGrp="1"/>
          </p:cNvSpPr>
          <p:nvPr>
            <p:ph type="title"/>
          </p:nvPr>
        </p:nvSpPr>
        <p:spPr>
          <a:xfrm>
            <a:off x="628650" y="365127"/>
            <a:ext cx="7886700" cy="968374"/>
          </a:xfrm>
        </p:spPr>
        <p:txBody>
          <a:bodyPr>
            <a:normAutofit/>
          </a:bodyPr>
          <a:lstStyle/>
          <a:p>
            <a:r>
              <a:rPr lang="en-US" sz="3600" b="1" dirty="0">
                <a:latin typeface="+mn-lt"/>
                <a:cs typeface="Arial" panose="020B0604020202020204" pitchFamily="34" charset="0"/>
              </a:rPr>
              <a:t>Why upgrade the FERPA form?</a:t>
            </a:r>
            <a:endParaRPr lang="en-US" sz="3600" b="1" dirty="0">
              <a:latin typeface="+mn-lt"/>
            </a:endParaRPr>
          </a:p>
        </p:txBody>
      </p:sp>
      <p:sp>
        <p:nvSpPr>
          <p:cNvPr id="3" name="Content Placeholder 2">
            <a:extLst>
              <a:ext uri="{FF2B5EF4-FFF2-40B4-BE49-F238E27FC236}">
                <a16:creationId xmlns:a16="http://schemas.microsoft.com/office/drawing/2014/main" id="{68109250-4BF3-4F68-A843-42DCC6851284}"/>
              </a:ext>
            </a:extLst>
          </p:cNvPr>
          <p:cNvSpPr>
            <a:spLocks noGrp="1"/>
          </p:cNvSpPr>
          <p:nvPr>
            <p:ph idx="1"/>
          </p:nvPr>
        </p:nvSpPr>
        <p:spPr>
          <a:xfrm>
            <a:off x="628650" y="1485900"/>
            <a:ext cx="7886700" cy="4691063"/>
          </a:xfrm>
        </p:spPr>
        <p:txBody>
          <a:bodyPr>
            <a:normAutofit fontScale="92500" lnSpcReduction="10000"/>
          </a:bodyPr>
          <a:lstStyle/>
          <a:p>
            <a:r>
              <a:rPr lang="en-US" dirty="0"/>
              <a:t>Obtain parent/guardian permission to connect with health care providers </a:t>
            </a:r>
            <a:r>
              <a:rPr lang="en-US" b="1" dirty="0">
                <a:solidFill>
                  <a:srgbClr val="B86E00"/>
                </a:solidFill>
              </a:rPr>
              <a:t>and health plans </a:t>
            </a:r>
            <a:r>
              <a:rPr lang="en-US" dirty="0"/>
              <a:t>(aka, health insurance companies, Medicaid)</a:t>
            </a:r>
          </a:p>
          <a:p>
            <a:r>
              <a:rPr lang="en-US" dirty="0"/>
              <a:t>Leverage and </a:t>
            </a:r>
            <a:r>
              <a:rPr lang="en-US" b="1" dirty="0">
                <a:solidFill>
                  <a:srgbClr val="B86E00"/>
                </a:solidFill>
              </a:rPr>
              <a:t>use all available resources</a:t>
            </a:r>
          </a:p>
          <a:p>
            <a:r>
              <a:rPr lang="en-US" dirty="0"/>
              <a:t>Make </a:t>
            </a:r>
            <a:r>
              <a:rPr lang="en-US" b="1" dirty="0">
                <a:solidFill>
                  <a:srgbClr val="B86E00"/>
                </a:solidFill>
              </a:rPr>
              <a:t>care</a:t>
            </a:r>
            <a:r>
              <a:rPr lang="en-US" dirty="0"/>
              <a:t> </a:t>
            </a:r>
            <a:r>
              <a:rPr lang="en-US" b="1" dirty="0">
                <a:solidFill>
                  <a:srgbClr val="B86E00"/>
                </a:solidFill>
              </a:rPr>
              <a:t>coordination easier</a:t>
            </a:r>
          </a:p>
          <a:p>
            <a:endParaRPr lang="en-US" dirty="0"/>
          </a:p>
          <a:p>
            <a:pPr marL="0" indent="0">
              <a:buNone/>
            </a:pPr>
            <a:r>
              <a:rPr lang="en-US" sz="3800" b="1" dirty="0"/>
              <a:t>Why is care coordination important? </a:t>
            </a:r>
          </a:p>
          <a:p>
            <a:r>
              <a:rPr lang="en-US" b="1" dirty="0">
                <a:solidFill>
                  <a:srgbClr val="009900"/>
                </a:solidFill>
              </a:rPr>
              <a:t>Reduce chronic absenteeism</a:t>
            </a:r>
          </a:p>
          <a:p>
            <a:r>
              <a:rPr lang="en-US" b="1" dirty="0">
                <a:solidFill>
                  <a:srgbClr val="009900"/>
                </a:solidFill>
              </a:rPr>
              <a:t>Improve health status</a:t>
            </a:r>
          </a:p>
          <a:p>
            <a:pPr marL="0" indent="0">
              <a:buNone/>
            </a:pPr>
            <a:br>
              <a:rPr lang="en-US" b="1" dirty="0">
                <a:solidFill>
                  <a:srgbClr val="009900"/>
                </a:solidFill>
              </a:rPr>
            </a:br>
            <a:endParaRPr lang="en-US" sz="2100" dirty="0"/>
          </a:p>
        </p:txBody>
      </p:sp>
      <p:cxnSp>
        <p:nvCxnSpPr>
          <p:cNvPr id="5" name="Connector: Elbow 4">
            <a:extLst>
              <a:ext uri="{FF2B5EF4-FFF2-40B4-BE49-F238E27FC236}">
                <a16:creationId xmlns:a16="http://schemas.microsoft.com/office/drawing/2014/main" id="{CD6E4EE4-6F0A-422C-BB7C-0B6D66D4321C}"/>
              </a:ext>
            </a:extLst>
          </p:cNvPr>
          <p:cNvCxnSpPr>
            <a:cxnSpLocks/>
          </p:cNvCxnSpPr>
          <p:nvPr/>
        </p:nvCxnSpPr>
        <p:spPr>
          <a:xfrm>
            <a:off x="1765300" y="3390900"/>
            <a:ext cx="3467100" cy="952500"/>
          </a:xfrm>
          <a:prstGeom prst="bentConnector3">
            <a:avLst>
              <a:gd name="adj1" fmla="val 6410"/>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16CEF80-ACED-4D93-9DB1-FD104E036B39}"/>
              </a:ext>
            </a:extLst>
          </p:cNvPr>
          <p:cNvCxnSpPr/>
          <p:nvPr/>
        </p:nvCxnSpPr>
        <p:spPr>
          <a:xfrm>
            <a:off x="1765300" y="3390900"/>
            <a:ext cx="2311400" cy="0"/>
          </a:xfrm>
          <a:prstGeom prst="line">
            <a:avLst/>
          </a:prstGeom>
          <a:ln>
            <a:tailEnd type="oval"/>
          </a:ln>
        </p:spPr>
        <p:style>
          <a:lnRef idx="1">
            <a:schemeClr val="accent1"/>
          </a:lnRef>
          <a:fillRef idx="0">
            <a:schemeClr val="accent1"/>
          </a:fillRef>
          <a:effectRef idx="0">
            <a:schemeClr val="accent1"/>
          </a:effectRef>
          <a:fontRef idx="minor">
            <a:schemeClr val="tx1"/>
          </a:fontRef>
        </p:style>
      </p:cxnSp>
      <p:pic>
        <p:nvPicPr>
          <p:cNvPr id="13" name="Picture 2" descr="Picture">
            <a:extLst>
              <a:ext uri="{FF2B5EF4-FFF2-40B4-BE49-F238E27FC236}">
                <a16:creationId xmlns:a16="http://schemas.microsoft.com/office/drawing/2014/main" id="{F95A0D51-B3C2-434B-B6FA-C8834759AB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8100" y="5829904"/>
            <a:ext cx="2557463" cy="99891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3F80207-895D-4429-81C0-7150FF54A8AA}"/>
              </a:ext>
            </a:extLst>
          </p:cNvPr>
          <p:cNvSpPr txBox="1"/>
          <p:nvPr/>
        </p:nvSpPr>
        <p:spPr>
          <a:xfrm>
            <a:off x="400050" y="6376213"/>
            <a:ext cx="4171950" cy="276999"/>
          </a:xfrm>
          <a:prstGeom prst="rect">
            <a:avLst/>
          </a:prstGeom>
          <a:noFill/>
        </p:spPr>
        <p:txBody>
          <a:bodyPr wrap="square" rtlCol="0">
            <a:spAutoFit/>
          </a:bodyPr>
          <a:lstStyle/>
          <a:p>
            <a:r>
              <a:rPr lang="en-US" sz="1200" dirty="0">
                <a:solidFill>
                  <a:schemeClr val="tx1">
                    <a:lumMod val="65000"/>
                    <a:lumOff val="35000"/>
                  </a:schemeClr>
                </a:solidFill>
                <a:latin typeface="Arial" panose="020B0604020202020204" pitchFamily="34" charset="0"/>
                <a:cs typeface="Arial" panose="020B0604020202020204" pitchFamily="34" charset="0"/>
              </a:rPr>
              <a:t>www.SchoolNurseLink.com</a:t>
            </a:r>
          </a:p>
        </p:txBody>
      </p:sp>
    </p:spTree>
    <p:extLst>
      <p:ext uri="{BB962C8B-B14F-4D97-AF65-F5344CB8AC3E}">
        <p14:creationId xmlns:p14="http://schemas.microsoft.com/office/powerpoint/2010/main" val="249269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60CB-7A37-450A-ADDA-3A89A7E73008}"/>
              </a:ext>
            </a:extLst>
          </p:cNvPr>
          <p:cNvSpPr>
            <a:spLocks noGrp="1"/>
          </p:cNvSpPr>
          <p:nvPr>
            <p:ph type="title"/>
          </p:nvPr>
        </p:nvSpPr>
        <p:spPr>
          <a:xfrm>
            <a:off x="628650" y="339727"/>
            <a:ext cx="8096250" cy="968374"/>
          </a:xfrm>
        </p:spPr>
        <p:txBody>
          <a:bodyPr>
            <a:normAutofit fontScale="90000"/>
          </a:bodyPr>
          <a:lstStyle/>
          <a:p>
            <a:r>
              <a:rPr lang="en-US" sz="3600" b="1" dirty="0">
                <a:latin typeface="+mn-lt"/>
                <a:cs typeface="Arial" panose="020B0604020202020204" pitchFamily="34" charset="0"/>
              </a:rPr>
              <a:t>Why are Health Plans valuable partners </a:t>
            </a:r>
            <a:br>
              <a:rPr lang="en-US" sz="3600" b="1" dirty="0">
                <a:latin typeface="+mn-lt"/>
                <a:cs typeface="Arial" panose="020B0604020202020204" pitchFamily="34" charset="0"/>
              </a:rPr>
            </a:br>
            <a:r>
              <a:rPr lang="en-US" sz="3600" b="1" dirty="0">
                <a:latin typeface="+mn-lt"/>
                <a:cs typeface="Arial" panose="020B0604020202020204" pitchFamily="34" charset="0"/>
              </a:rPr>
              <a:t>for schools?</a:t>
            </a:r>
            <a:endParaRPr lang="en-US" sz="3600" b="1" dirty="0">
              <a:latin typeface="+mn-lt"/>
            </a:endParaRPr>
          </a:p>
        </p:txBody>
      </p:sp>
      <p:sp>
        <p:nvSpPr>
          <p:cNvPr id="3" name="Content Placeholder 2">
            <a:extLst>
              <a:ext uri="{FF2B5EF4-FFF2-40B4-BE49-F238E27FC236}">
                <a16:creationId xmlns:a16="http://schemas.microsoft.com/office/drawing/2014/main" id="{68109250-4BF3-4F68-A843-42DCC6851284}"/>
              </a:ext>
            </a:extLst>
          </p:cNvPr>
          <p:cNvSpPr>
            <a:spLocks noGrp="1"/>
          </p:cNvSpPr>
          <p:nvPr>
            <p:ph idx="1"/>
          </p:nvPr>
        </p:nvSpPr>
        <p:spPr>
          <a:xfrm>
            <a:off x="628650" y="1485900"/>
            <a:ext cx="7886700" cy="4691063"/>
          </a:xfrm>
        </p:spPr>
        <p:txBody>
          <a:bodyPr>
            <a:noAutofit/>
          </a:bodyPr>
          <a:lstStyle/>
          <a:p>
            <a:pPr marL="0" indent="0">
              <a:buNone/>
            </a:pPr>
            <a:r>
              <a:rPr lang="en-US" sz="2400" dirty="0"/>
              <a:t>Health plans can…</a:t>
            </a:r>
          </a:p>
          <a:p>
            <a:r>
              <a:rPr lang="en-US" sz="2000" b="1" dirty="0">
                <a:solidFill>
                  <a:srgbClr val="009900"/>
                </a:solidFill>
              </a:rPr>
              <a:t>Get extra services and benefits for children.  </a:t>
            </a:r>
            <a:br>
              <a:rPr lang="en-US" sz="2000" dirty="0"/>
            </a:br>
            <a:r>
              <a:rPr lang="en-US" sz="1800" dirty="0">
                <a:solidFill>
                  <a:schemeClr val="tx1">
                    <a:lumMod val="65000"/>
                    <a:lumOff val="35000"/>
                  </a:schemeClr>
                </a:solidFill>
              </a:rPr>
              <a:t>Many health plans provide specialized case management services which make extra services and benefits to children with chronic health conditions.  Incentives, such as gift cards, are often available for families who participate in these case management programs.</a:t>
            </a:r>
            <a:r>
              <a:rPr lang="en-US" sz="1800" dirty="0"/>
              <a:t> </a:t>
            </a:r>
            <a:br>
              <a:rPr lang="en-US" sz="1800" dirty="0"/>
            </a:br>
            <a:endParaRPr lang="en-US" sz="1800" dirty="0"/>
          </a:p>
          <a:p>
            <a:r>
              <a:rPr lang="en-US" sz="2000" b="1" dirty="0">
                <a:solidFill>
                  <a:srgbClr val="009900"/>
                </a:solidFill>
              </a:rPr>
              <a:t>Save time for school nurses</a:t>
            </a:r>
            <a:br>
              <a:rPr lang="en-US" sz="2000" b="1" dirty="0">
                <a:solidFill>
                  <a:srgbClr val="009900"/>
                </a:solidFill>
              </a:rPr>
            </a:br>
            <a:r>
              <a:rPr lang="en-US" sz="1800" dirty="0">
                <a:solidFill>
                  <a:schemeClr val="tx1">
                    <a:lumMod val="65000"/>
                    <a:lumOff val="35000"/>
                  </a:schemeClr>
                </a:solidFill>
              </a:rPr>
              <a:t>Health plans can help school nurses:</a:t>
            </a:r>
            <a:endParaRPr lang="en-US" sz="1800" b="1" dirty="0">
              <a:solidFill>
                <a:schemeClr val="tx1">
                  <a:lumMod val="65000"/>
                  <a:lumOff val="35000"/>
                </a:schemeClr>
              </a:solidFill>
            </a:endParaRPr>
          </a:p>
          <a:p>
            <a:pPr marL="914400" lvl="1" indent="-457200">
              <a:buFont typeface="+mj-lt"/>
              <a:buAutoNum type="arabicPeriod"/>
            </a:pPr>
            <a:r>
              <a:rPr lang="en-US" sz="1800" dirty="0">
                <a:solidFill>
                  <a:schemeClr val="tx1">
                    <a:lumMod val="65000"/>
                    <a:lumOff val="35000"/>
                  </a:schemeClr>
                </a:solidFill>
              </a:rPr>
              <a:t> </a:t>
            </a:r>
            <a:r>
              <a:rPr lang="en-US" sz="1800" b="1" dirty="0">
                <a:solidFill>
                  <a:schemeClr val="tx1">
                    <a:lumMod val="65000"/>
                    <a:lumOff val="35000"/>
                  </a:schemeClr>
                </a:solidFill>
              </a:rPr>
              <a:t>communicate with physicians </a:t>
            </a:r>
            <a:r>
              <a:rPr lang="en-US" sz="1800" dirty="0">
                <a:solidFill>
                  <a:schemeClr val="tx1">
                    <a:lumMod val="65000"/>
                    <a:lumOff val="35000"/>
                  </a:schemeClr>
                </a:solidFill>
              </a:rPr>
              <a:t>and other health care providers,</a:t>
            </a:r>
          </a:p>
          <a:p>
            <a:pPr marL="914400" lvl="1" indent="-457200">
              <a:buFont typeface="+mj-lt"/>
              <a:buAutoNum type="arabicPeriod"/>
            </a:pPr>
            <a:r>
              <a:rPr lang="en-US" sz="1800" dirty="0">
                <a:solidFill>
                  <a:schemeClr val="tx1">
                    <a:lumMod val="65000"/>
                    <a:lumOff val="35000"/>
                  </a:schemeClr>
                </a:solidFill>
              </a:rPr>
              <a:t> obtain same-day or next-day </a:t>
            </a:r>
            <a:r>
              <a:rPr lang="en-US" sz="1800" b="1" dirty="0">
                <a:solidFill>
                  <a:schemeClr val="tx1">
                    <a:lumMod val="65000"/>
                    <a:lumOff val="35000"/>
                  </a:schemeClr>
                </a:solidFill>
              </a:rPr>
              <a:t>transportation</a:t>
            </a:r>
            <a:r>
              <a:rPr lang="en-US" sz="1800" dirty="0">
                <a:solidFill>
                  <a:schemeClr val="tx1">
                    <a:lumMod val="65000"/>
                    <a:lumOff val="35000"/>
                  </a:schemeClr>
                </a:solidFill>
              </a:rPr>
              <a:t>,</a:t>
            </a:r>
          </a:p>
          <a:p>
            <a:pPr marL="914400" lvl="1" indent="-457200">
              <a:buFont typeface="+mj-lt"/>
              <a:buAutoNum type="arabicPeriod"/>
            </a:pPr>
            <a:r>
              <a:rPr lang="en-US" sz="1800" dirty="0">
                <a:solidFill>
                  <a:schemeClr val="tx1">
                    <a:lumMod val="65000"/>
                    <a:lumOff val="35000"/>
                  </a:schemeClr>
                </a:solidFill>
              </a:rPr>
              <a:t> make </a:t>
            </a:r>
            <a:r>
              <a:rPr lang="en-US" sz="1800" b="1" dirty="0">
                <a:solidFill>
                  <a:schemeClr val="tx1">
                    <a:lumMod val="65000"/>
                    <a:lumOff val="35000"/>
                  </a:schemeClr>
                </a:solidFill>
              </a:rPr>
              <a:t>appointments with specialists </a:t>
            </a:r>
            <a:r>
              <a:rPr lang="en-US" sz="1800" dirty="0">
                <a:solidFill>
                  <a:schemeClr val="tx1">
                    <a:lumMod val="65000"/>
                    <a:lumOff val="35000"/>
                  </a:schemeClr>
                </a:solidFill>
              </a:rPr>
              <a:t>as well as primary care physicians, </a:t>
            </a:r>
          </a:p>
          <a:p>
            <a:pPr marL="914400" lvl="1" indent="-457200">
              <a:buFont typeface="+mj-lt"/>
              <a:buAutoNum type="arabicPeriod"/>
            </a:pPr>
            <a:r>
              <a:rPr lang="en-US" sz="1800" dirty="0">
                <a:solidFill>
                  <a:schemeClr val="tx1">
                    <a:lumMod val="65000"/>
                    <a:lumOff val="35000"/>
                  </a:schemeClr>
                </a:solidFill>
              </a:rPr>
              <a:t> </a:t>
            </a:r>
            <a:r>
              <a:rPr lang="en-US" sz="1800" b="1" dirty="0">
                <a:solidFill>
                  <a:schemeClr val="tx1">
                    <a:lumMod val="65000"/>
                    <a:lumOff val="35000"/>
                  </a:schemeClr>
                </a:solidFill>
              </a:rPr>
              <a:t>make referrals </a:t>
            </a:r>
            <a:r>
              <a:rPr lang="en-US" sz="1800" dirty="0">
                <a:solidFill>
                  <a:schemeClr val="tx1">
                    <a:lumMod val="65000"/>
                    <a:lumOff val="35000"/>
                  </a:schemeClr>
                </a:solidFill>
              </a:rPr>
              <a:t>for self-management education or home visit programs</a:t>
            </a:r>
          </a:p>
        </p:txBody>
      </p:sp>
      <p:pic>
        <p:nvPicPr>
          <p:cNvPr id="5" name="Picture 2" descr="Picture">
            <a:extLst>
              <a:ext uri="{FF2B5EF4-FFF2-40B4-BE49-F238E27FC236}">
                <a16:creationId xmlns:a16="http://schemas.microsoft.com/office/drawing/2014/main" id="{1F2731B7-EAF9-449E-97EE-29377F9DD0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8100" y="5829904"/>
            <a:ext cx="2557463" cy="99891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39BAD58-9B8C-4D17-A06F-C39E775AF975}"/>
              </a:ext>
            </a:extLst>
          </p:cNvPr>
          <p:cNvSpPr txBox="1"/>
          <p:nvPr/>
        </p:nvSpPr>
        <p:spPr>
          <a:xfrm>
            <a:off x="400050" y="6376213"/>
            <a:ext cx="4171950" cy="276999"/>
          </a:xfrm>
          <a:prstGeom prst="rect">
            <a:avLst/>
          </a:prstGeom>
          <a:noFill/>
        </p:spPr>
        <p:txBody>
          <a:bodyPr wrap="square" rtlCol="0">
            <a:spAutoFit/>
          </a:bodyPr>
          <a:lstStyle/>
          <a:p>
            <a:r>
              <a:rPr lang="en-US" sz="1200" dirty="0">
                <a:solidFill>
                  <a:schemeClr val="tx1">
                    <a:lumMod val="65000"/>
                    <a:lumOff val="35000"/>
                  </a:schemeClr>
                </a:solidFill>
                <a:latin typeface="Arial" panose="020B0604020202020204" pitchFamily="34" charset="0"/>
                <a:cs typeface="Arial" panose="020B0604020202020204" pitchFamily="34" charset="0"/>
              </a:rPr>
              <a:t>www.SchoolNurseLink.com</a:t>
            </a:r>
          </a:p>
        </p:txBody>
      </p:sp>
    </p:spTree>
    <p:extLst>
      <p:ext uri="{BB962C8B-B14F-4D97-AF65-F5344CB8AC3E}">
        <p14:creationId xmlns:p14="http://schemas.microsoft.com/office/powerpoint/2010/main" val="326800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DCBF-34F4-45F4-B649-5D1103A227E7}"/>
              </a:ext>
            </a:extLst>
          </p:cNvPr>
          <p:cNvSpPr>
            <a:spLocks noGrp="1"/>
          </p:cNvSpPr>
          <p:nvPr>
            <p:ph type="title"/>
          </p:nvPr>
        </p:nvSpPr>
        <p:spPr>
          <a:xfrm>
            <a:off x="4889500" y="735807"/>
            <a:ext cx="3625850" cy="1325563"/>
          </a:xfrm>
        </p:spPr>
        <p:txBody>
          <a:bodyPr>
            <a:normAutofit/>
          </a:bodyPr>
          <a:lstStyle/>
          <a:p>
            <a:r>
              <a:rPr lang="en-US" sz="3200" b="1" dirty="0">
                <a:latin typeface="+mn-lt"/>
              </a:rPr>
              <a:t>Key Attributes of Template Form</a:t>
            </a:r>
          </a:p>
        </p:txBody>
      </p:sp>
      <p:sp>
        <p:nvSpPr>
          <p:cNvPr id="3" name="Content Placeholder 2">
            <a:extLst>
              <a:ext uri="{FF2B5EF4-FFF2-40B4-BE49-F238E27FC236}">
                <a16:creationId xmlns:a16="http://schemas.microsoft.com/office/drawing/2014/main" id="{511C3D38-C073-41C9-AF42-2EA2F8AA1E3F}"/>
              </a:ext>
            </a:extLst>
          </p:cNvPr>
          <p:cNvSpPr>
            <a:spLocks noGrp="1"/>
          </p:cNvSpPr>
          <p:nvPr>
            <p:ph idx="1"/>
          </p:nvPr>
        </p:nvSpPr>
        <p:spPr>
          <a:xfrm>
            <a:off x="4889500" y="1930401"/>
            <a:ext cx="3625850" cy="4246562"/>
          </a:xfrm>
        </p:spPr>
        <p:txBody>
          <a:bodyPr>
            <a:normAutofit/>
          </a:bodyPr>
          <a:lstStyle/>
          <a:p>
            <a:r>
              <a:rPr lang="en-US" dirty="0">
                <a:solidFill>
                  <a:srgbClr val="009900"/>
                </a:solidFill>
              </a:rPr>
              <a:t>FERPA-compliant</a:t>
            </a:r>
          </a:p>
          <a:p>
            <a:r>
              <a:rPr lang="en-US" dirty="0">
                <a:solidFill>
                  <a:srgbClr val="009900"/>
                </a:solidFill>
              </a:rPr>
              <a:t>Continuity</a:t>
            </a:r>
          </a:p>
          <a:p>
            <a:pPr marL="457200" lvl="1" indent="0">
              <a:buNone/>
            </a:pPr>
            <a:r>
              <a:rPr lang="en-US" sz="1800" dirty="0">
                <a:solidFill>
                  <a:schemeClr val="tx1">
                    <a:lumMod val="75000"/>
                    <a:lumOff val="25000"/>
                  </a:schemeClr>
                </a:solidFill>
              </a:rPr>
              <a:t>Template form permits ongoing care coordination when a student’s health care provider and/or health plan changes</a:t>
            </a:r>
          </a:p>
          <a:p>
            <a:r>
              <a:rPr lang="en-US" dirty="0">
                <a:solidFill>
                  <a:srgbClr val="009900"/>
                </a:solidFill>
              </a:rPr>
              <a:t>Modifiable</a:t>
            </a:r>
          </a:p>
          <a:p>
            <a:pPr marL="457200" lvl="1" indent="0">
              <a:buNone/>
            </a:pPr>
            <a:r>
              <a:rPr lang="en-US" sz="1800" dirty="0">
                <a:solidFill>
                  <a:schemeClr val="tx1">
                    <a:lumMod val="75000"/>
                    <a:lumOff val="25000"/>
                  </a:schemeClr>
                </a:solidFill>
              </a:rPr>
              <a:t>MS Word format allows school districts to make edits, as needed.</a:t>
            </a:r>
          </a:p>
          <a:p>
            <a:pPr marL="457200" lvl="1" indent="0">
              <a:buNone/>
            </a:pPr>
            <a:endParaRPr lang="en-US" sz="1800" dirty="0"/>
          </a:p>
        </p:txBody>
      </p:sp>
      <p:pic>
        <p:nvPicPr>
          <p:cNvPr id="4" name="Picture 3">
            <a:extLst>
              <a:ext uri="{FF2B5EF4-FFF2-40B4-BE49-F238E27FC236}">
                <a16:creationId xmlns:a16="http://schemas.microsoft.com/office/drawing/2014/main" id="{5726AF95-FC0E-4197-A3E6-6BB0E66EE6B2}"/>
              </a:ext>
            </a:extLst>
          </p:cNvPr>
          <p:cNvPicPr>
            <a:picLocks noChangeAspect="1"/>
          </p:cNvPicPr>
          <p:nvPr/>
        </p:nvPicPr>
        <p:blipFill>
          <a:blip r:embed="rId2"/>
          <a:stretch>
            <a:fillRect/>
          </a:stretch>
        </p:blipFill>
        <p:spPr>
          <a:xfrm>
            <a:off x="495300" y="735807"/>
            <a:ext cx="4191000" cy="5391150"/>
          </a:xfrm>
          <a:prstGeom prst="rect">
            <a:avLst/>
          </a:prstGeom>
          <a:ln>
            <a:solidFill>
              <a:schemeClr val="tx1"/>
            </a:solidFill>
          </a:ln>
        </p:spPr>
      </p:pic>
      <p:sp>
        <p:nvSpPr>
          <p:cNvPr id="6" name="TextBox 5">
            <a:extLst>
              <a:ext uri="{FF2B5EF4-FFF2-40B4-BE49-F238E27FC236}">
                <a16:creationId xmlns:a16="http://schemas.microsoft.com/office/drawing/2014/main" id="{CFDFF492-6402-4A8B-921C-CC1DF3C1FC2F}"/>
              </a:ext>
            </a:extLst>
          </p:cNvPr>
          <p:cNvSpPr txBox="1"/>
          <p:nvPr/>
        </p:nvSpPr>
        <p:spPr>
          <a:xfrm>
            <a:off x="400050" y="6376213"/>
            <a:ext cx="4171950" cy="276999"/>
          </a:xfrm>
          <a:prstGeom prst="rect">
            <a:avLst/>
          </a:prstGeom>
          <a:noFill/>
        </p:spPr>
        <p:txBody>
          <a:bodyPr wrap="square" rtlCol="0">
            <a:spAutoFit/>
          </a:bodyPr>
          <a:lstStyle/>
          <a:p>
            <a:r>
              <a:rPr lang="en-US" sz="1200" dirty="0">
                <a:solidFill>
                  <a:schemeClr val="tx1">
                    <a:lumMod val="65000"/>
                    <a:lumOff val="35000"/>
                  </a:schemeClr>
                </a:solidFill>
                <a:latin typeface="Arial" panose="020B0604020202020204" pitchFamily="34" charset="0"/>
                <a:cs typeface="Arial" panose="020B0604020202020204" pitchFamily="34" charset="0"/>
              </a:rPr>
              <a:t>www.SchoolNurseLink.com</a:t>
            </a:r>
          </a:p>
        </p:txBody>
      </p:sp>
      <p:pic>
        <p:nvPicPr>
          <p:cNvPr id="7" name="Picture 2" descr="Picture">
            <a:extLst>
              <a:ext uri="{FF2B5EF4-FFF2-40B4-BE49-F238E27FC236}">
                <a16:creationId xmlns:a16="http://schemas.microsoft.com/office/drawing/2014/main" id="{DAFFD4FA-48A4-4148-9196-75136AF336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8100" y="5829904"/>
            <a:ext cx="2557463" cy="998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7921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123</Words>
  <Application>Microsoft Office PowerPoint</Application>
  <PresentationFormat>On-screen Show (4:3)</PresentationFormat>
  <Paragraphs>26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Why upgrade the FERPA form?</vt:lpstr>
      <vt:lpstr>Why are Health Plans valuable partners  for schools?</vt:lpstr>
      <vt:lpstr>Key Attributes of Template 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Upgrade the FERPA Form</dc:title>
  <dc:creator>eric Armbrecht</dc:creator>
  <cp:lastModifiedBy>eric Armbrecht</cp:lastModifiedBy>
  <cp:revision>9</cp:revision>
  <dcterms:created xsi:type="dcterms:W3CDTF">2017-06-27T01:44:14Z</dcterms:created>
  <dcterms:modified xsi:type="dcterms:W3CDTF">2017-06-27T02:39:31Z</dcterms:modified>
</cp:coreProperties>
</file>